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League Spartan" charset="1" panose="00000800000000000000"/>
      <p:regular r:id="rId27"/>
    </p:embeddedFont>
    <p:embeddedFont>
      <p:font typeface="Calibri (MS) Bold" charset="1" panose="020F0702030404030204"/>
      <p:regular r:id="rId28"/>
    </p:embeddedFont>
    <p:embeddedFont>
      <p:font typeface="Calibri (MS)" charset="1" panose="020F0502020204030204"/>
      <p:regular r:id="rId29"/>
    </p:embeddedFont>
    <p:embeddedFont>
      <p:font typeface="Open Sans Bold" charset="1" panose="020B080603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33" Type="http://schemas.openxmlformats.org/officeDocument/2006/relationships/customXml" Target="../customXml/item3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6" Type="http://schemas.openxmlformats.org/officeDocument/2006/relationships/slide" Target="slides/slide1.xml"/><Relationship Id="rId32" Type="http://schemas.openxmlformats.org/officeDocument/2006/relationships/customXml" Target="../customXml/item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1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7.fntdata"/><Relationship Id="rId30" Type="http://schemas.openxmlformats.org/officeDocument/2006/relationships/font" Target="fonts/font30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8" Type="http://schemas.openxmlformats.org/officeDocument/2006/relationships/slide" Target="slides/slide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01145" y="3741451"/>
            <a:ext cx="12285710" cy="2889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16"/>
              </a:lnSpc>
            </a:pPr>
            <a:r>
              <a:rPr lang="en-US" b="true" sz="1019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PLAN PIC-PIMACI 2022-2024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3179" y="2945942"/>
            <a:ext cx="15421943" cy="546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Description des travaux et montants engagés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 Plan d’Investissements Communaux (PIC) et le Plan d’Investissement pour la Mobilité Active et l’Intermodalité (PIMACI) 2022–2024 prévoient une série d’aménagements majeurs au sein de la commune de Braives.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Ceux‑ci visent avant tout :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 rénovation de voiries existantes ;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 pose ou l’amélioration de réseaux d’égouttage ;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l’adaptation des infrastructures en préparation du futur collecteur et de la future station d’épuration ;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l’optimisation des axes de mobilité active.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3179" y="2822117"/>
            <a:ext cx="15421943" cy="673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Rue du Centre – Début des travaux le 5 janvier 2026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Nature des travaux 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Pose de 536 m de conduites d’égout en béton.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Raccordement des habitations au nouvel égout.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Reconstruction complète de la fondation de la voirie.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Remplacement total du revêtement hydrocarboné.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Remplacement ponctuel de certains éléments linéaires (bordures, filets d’eau en pavés).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Périmètre :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 la rue La Rue jusqu’au passage piéton devant l’école Notre-Dame.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Circulation :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 rue sera fermée au transit, mais l’accès aux habitations sera maintenu autant que possible. Les trottoirs ne feront pas l’objet d’intervention, sauf pour les raccordements particuliers.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288000" cy="10993170"/>
          </a:xfrm>
          <a:custGeom>
            <a:avLst/>
            <a:gdLst/>
            <a:ahLst/>
            <a:cxnLst/>
            <a:rect r="r" b="b" t="t" l="l"/>
            <a:pathLst>
              <a:path h="10993170" w="18288000">
                <a:moveTo>
                  <a:pt x="0" y="0"/>
                </a:moveTo>
                <a:lnTo>
                  <a:pt x="18288000" y="0"/>
                </a:lnTo>
                <a:lnTo>
                  <a:pt x="18288000" y="10993170"/>
                </a:lnTo>
                <a:lnTo>
                  <a:pt x="0" y="109931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0" t="0" r="-6497" b="-5568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61301"/>
            <a:ext cx="20961281" cy="10943535"/>
          </a:xfrm>
          <a:custGeom>
            <a:avLst/>
            <a:gdLst/>
            <a:ahLst/>
            <a:cxnLst/>
            <a:rect r="r" b="b" t="t" l="l"/>
            <a:pathLst>
              <a:path h="10943535" w="20961281">
                <a:moveTo>
                  <a:pt x="0" y="0"/>
                </a:moveTo>
                <a:lnTo>
                  <a:pt x="20961281" y="0"/>
                </a:lnTo>
                <a:lnTo>
                  <a:pt x="20961281" y="10943536"/>
                </a:lnTo>
                <a:lnTo>
                  <a:pt x="0" y="10943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Centre - Plan des travaux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798031"/>
            <a:ext cx="18288000" cy="6974720"/>
          </a:xfrm>
          <a:custGeom>
            <a:avLst/>
            <a:gdLst/>
            <a:ahLst/>
            <a:cxnLst/>
            <a:rect r="r" b="b" t="t" l="l"/>
            <a:pathLst>
              <a:path h="6974720" w="18288000">
                <a:moveTo>
                  <a:pt x="0" y="0"/>
                </a:moveTo>
                <a:lnTo>
                  <a:pt x="18288000" y="0"/>
                </a:lnTo>
                <a:lnTo>
                  <a:pt x="18288000" y="6974720"/>
                </a:lnTo>
                <a:lnTo>
                  <a:pt x="0" y="69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173" t="-4068" r="-30600" b="-8836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Centre - Plan des travaux d’égoutage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3179" y="2564942"/>
            <a:ext cx="15421943" cy="755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Rue Joseph Wauters et chemin longeant l’Amitié Villoise - </a:t>
            </a:r>
          </a:p>
          <a:p>
            <a:pPr algn="l">
              <a:lnSpc>
                <a:spcPts val="6300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Début des travaux le 5 janvier 2026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Rue Joseph Wauters (n°21 au n°11 – ± 200 m) 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Pose de nouvelles conduites d’égouttage et raccordements particuliers.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Mise en place d’un système de caniveaux avec grille pour lutter contre les inondations, notamment au croisement avec la rue de la Motte.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Remplacement de la fondation et du revêtement hydrocarboné.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Réalisation de travaux similaires sur le tronçon entre la rue des Aiwisses et la rue d’Avennes.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Mobilité active 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Marquages au sol pour suggérer et identifier l’itinéraire cyclable entre la rue Aux Thiers et la rue des Aiwisses.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Chemin longeant l’Amitié Villoise 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Installation d’un égout en direction de la Mehaigne, en attente du futur collecteur.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756753"/>
            <a:ext cx="18288000" cy="11043753"/>
          </a:xfrm>
          <a:custGeom>
            <a:avLst/>
            <a:gdLst/>
            <a:ahLst/>
            <a:cxnLst/>
            <a:rect r="r" b="b" t="t" l="l"/>
            <a:pathLst>
              <a:path h="11043753" w="18288000">
                <a:moveTo>
                  <a:pt x="0" y="0"/>
                </a:moveTo>
                <a:lnTo>
                  <a:pt x="18288000" y="0"/>
                </a:lnTo>
                <a:lnTo>
                  <a:pt x="18288000" y="11043753"/>
                </a:lnTo>
                <a:lnTo>
                  <a:pt x="0" y="110437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07" t="0" r="-11307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257906"/>
            <a:ext cx="21043847" cy="5771188"/>
          </a:xfrm>
          <a:custGeom>
            <a:avLst/>
            <a:gdLst/>
            <a:ahLst/>
            <a:cxnLst/>
            <a:rect r="r" b="b" t="t" l="l"/>
            <a:pathLst>
              <a:path h="5771188" w="21043847">
                <a:moveTo>
                  <a:pt x="0" y="0"/>
                </a:moveTo>
                <a:lnTo>
                  <a:pt x="21043847" y="0"/>
                </a:lnTo>
                <a:lnTo>
                  <a:pt x="21043847" y="5771188"/>
                </a:lnTo>
                <a:lnTo>
                  <a:pt x="0" y="5771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04" r="0" b="-150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Joseph Wauters - Plan des travaux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72971" y="3251662"/>
            <a:ext cx="19858599" cy="3794916"/>
          </a:xfrm>
          <a:custGeom>
            <a:avLst/>
            <a:gdLst/>
            <a:ahLst/>
            <a:cxnLst/>
            <a:rect r="r" b="b" t="t" l="l"/>
            <a:pathLst>
              <a:path h="3794916" w="19858599">
                <a:moveTo>
                  <a:pt x="0" y="0"/>
                </a:moveTo>
                <a:lnTo>
                  <a:pt x="19858599" y="0"/>
                </a:lnTo>
                <a:lnTo>
                  <a:pt x="19858599" y="3794916"/>
                </a:lnTo>
                <a:lnTo>
                  <a:pt x="0" y="37949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579" r="-51085" b="-14730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Joseph Wauters - Plan des travaux d’égoutage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3179" y="2793542"/>
            <a:ext cx="15421943" cy="4697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Rue du Tombu - Début des travaux en avril 2026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Pose d’un égout sur le côté droit de la voirie (le côté gauche étant déjà équipé) entre les n°2 et n°24, soit ± 200 m.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Raccordements particuliers et préparation au futur collecteur.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Renouvellement complet du coffre de voirie et du revêtement hydrocarboné.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Intervention légère au carrefour avec la rue de Brivioulle.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5096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9374"/>
            <a:ext cx="18757045" cy="10668069"/>
          </a:xfrm>
          <a:custGeom>
            <a:avLst/>
            <a:gdLst/>
            <a:ahLst/>
            <a:cxnLst/>
            <a:rect r="r" b="b" t="t" l="l"/>
            <a:pathLst>
              <a:path h="10668069" w="18757045">
                <a:moveTo>
                  <a:pt x="0" y="0"/>
                </a:moveTo>
                <a:lnTo>
                  <a:pt x="18757045" y="0"/>
                </a:lnTo>
                <a:lnTo>
                  <a:pt x="18757045" y="10668070"/>
                </a:lnTo>
                <a:lnTo>
                  <a:pt x="0" y="10668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Tombu - Plan des travaux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119445" y="758812"/>
            <a:ext cx="14049110" cy="9751260"/>
          </a:xfrm>
          <a:custGeom>
            <a:avLst/>
            <a:gdLst/>
            <a:ahLst/>
            <a:cxnLst/>
            <a:rect r="r" b="b" t="t" l="l"/>
            <a:pathLst>
              <a:path h="9751260" w="14049110">
                <a:moveTo>
                  <a:pt x="0" y="0"/>
                </a:moveTo>
                <a:lnTo>
                  <a:pt x="14049110" y="0"/>
                </a:lnTo>
                <a:lnTo>
                  <a:pt x="14049110" y="9751260"/>
                </a:lnTo>
                <a:lnTo>
                  <a:pt x="0" y="9751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35101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2450" y="758812"/>
            <a:ext cx="17025550" cy="10591587"/>
          </a:xfrm>
          <a:custGeom>
            <a:avLst/>
            <a:gdLst/>
            <a:ahLst/>
            <a:cxnLst/>
            <a:rect r="r" b="b" t="t" l="l"/>
            <a:pathLst>
              <a:path h="10591587" w="17025550">
                <a:moveTo>
                  <a:pt x="0" y="0"/>
                </a:moveTo>
                <a:lnTo>
                  <a:pt x="17025550" y="0"/>
                </a:lnTo>
                <a:lnTo>
                  <a:pt x="17025550" y="10591587"/>
                </a:lnTo>
                <a:lnTo>
                  <a:pt x="0" y="10591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67" t="-5714" r="-83584" b="-6934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Tombu - Plan des travaux d’égoutage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53179" y="2793542"/>
            <a:ext cx="15421943" cy="3639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Rue du Cornuchamp - Début des travaux en avril 2026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État satisfaisant de l’égouttage existant.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Renouvellement de la fondation et du revêtement hydrocarboné depuis la N64 jusqu’au n°5.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Création d’un trottoir de 1,50 m entre le chemin Lautia et la rue du Trou Potier.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Marquage au sol pour la mise en évidence des cheminements cyclables.</a:t>
            </a:r>
          </a:p>
          <a:p>
            <a:pPr algn="l">
              <a:lnSpc>
                <a:spcPts val="5096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33460" y="0"/>
            <a:ext cx="18821460" cy="10287000"/>
          </a:xfrm>
          <a:custGeom>
            <a:avLst/>
            <a:gdLst/>
            <a:ahLst/>
            <a:cxnLst/>
            <a:rect r="r" b="b" t="t" l="l"/>
            <a:pathLst>
              <a:path h="10287000" w="18821460">
                <a:moveTo>
                  <a:pt x="0" y="0"/>
                </a:moveTo>
                <a:lnTo>
                  <a:pt x="18821460" y="0"/>
                </a:lnTo>
                <a:lnTo>
                  <a:pt x="188214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81" t="0" r="-7081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633608"/>
            <a:ext cx="20038956" cy="6320621"/>
          </a:xfrm>
          <a:custGeom>
            <a:avLst/>
            <a:gdLst/>
            <a:ahLst/>
            <a:cxnLst/>
            <a:rect r="r" b="b" t="t" l="l"/>
            <a:pathLst>
              <a:path h="6320621" w="20038956">
                <a:moveTo>
                  <a:pt x="0" y="0"/>
                </a:moveTo>
                <a:lnTo>
                  <a:pt x="20038956" y="0"/>
                </a:lnTo>
                <a:lnTo>
                  <a:pt x="20038956" y="6320621"/>
                </a:lnTo>
                <a:lnTo>
                  <a:pt x="0" y="63206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Cornuchamp - Plan des travaux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3552825"/>
            <a:ext cx="16046422" cy="300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Aménagements au long de la N64 - Début des travaux en avril 2026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Dernière phase du chantier :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Élargissement de l’accotement sur le côté sud de la N64.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Création d’une bande cyclo‑piétonne de 2 m permettant de relier en toute sécurité l’entrée de Braives au nouvel arrêt de bus express situé au rond‑point du Château.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30779" y="0"/>
            <a:ext cx="13826442" cy="10062797"/>
          </a:xfrm>
          <a:custGeom>
            <a:avLst/>
            <a:gdLst/>
            <a:ahLst/>
            <a:cxnLst/>
            <a:rect r="r" b="b" t="t" l="l"/>
            <a:pathLst>
              <a:path h="10062797" w="13826442">
                <a:moveTo>
                  <a:pt x="0" y="0"/>
                </a:moveTo>
                <a:lnTo>
                  <a:pt x="13826442" y="0"/>
                </a:lnTo>
                <a:lnTo>
                  <a:pt x="13826442" y="10062797"/>
                </a:lnTo>
                <a:lnTo>
                  <a:pt x="0" y="10062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758812"/>
            <a:ext cx="18288000" cy="9726539"/>
          </a:xfrm>
          <a:custGeom>
            <a:avLst/>
            <a:gdLst/>
            <a:ahLst/>
            <a:cxnLst/>
            <a:rect r="r" b="b" t="t" l="l"/>
            <a:pathLst>
              <a:path h="9726539" w="18288000">
                <a:moveTo>
                  <a:pt x="0" y="0"/>
                </a:moveTo>
                <a:lnTo>
                  <a:pt x="18288000" y="0"/>
                </a:lnTo>
                <a:lnTo>
                  <a:pt x="18288000" y="9726539"/>
                </a:lnTo>
                <a:lnTo>
                  <a:pt x="0" y="9726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61" t="0" r="-176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-104775"/>
            <a:ext cx="18288000" cy="863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707C5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Rue du Cornuchamp - Plan des travaux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911454" y="-10872190"/>
            <a:ext cx="7104236" cy="24927144"/>
          </a:xfrm>
          <a:custGeom>
            <a:avLst/>
            <a:gdLst/>
            <a:ahLst/>
            <a:cxnLst/>
            <a:rect r="r" b="b" t="t" l="l"/>
            <a:pathLst>
              <a:path h="24927144" w="7104236">
                <a:moveTo>
                  <a:pt x="0" y="0"/>
                </a:moveTo>
                <a:lnTo>
                  <a:pt x="7104236" y="0"/>
                </a:lnTo>
                <a:lnTo>
                  <a:pt x="7104236" y="24927144"/>
                </a:lnTo>
                <a:lnTo>
                  <a:pt x="0" y="2492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69975" y="60944"/>
            <a:ext cx="3118025" cy="3118025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7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612234" y="705325"/>
            <a:ext cx="2233506" cy="1610916"/>
          </a:xfrm>
          <a:custGeom>
            <a:avLst/>
            <a:gdLst/>
            <a:ahLst/>
            <a:cxnLst/>
            <a:rect r="r" b="b" t="t" l="l"/>
            <a:pathLst>
              <a:path h="1610916" w="2233506">
                <a:moveTo>
                  <a:pt x="0" y="0"/>
                </a:moveTo>
                <a:lnTo>
                  <a:pt x="2233506" y="0"/>
                </a:lnTo>
                <a:lnTo>
                  <a:pt x="2233506" y="1610916"/>
                </a:lnTo>
                <a:lnTo>
                  <a:pt x="0" y="1610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3552825"/>
            <a:ext cx="16046422" cy="407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707C5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Coût des travaux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L’ensemble de ces travaux (de voiries et d'égouttage) aura un coût de </a:t>
            </a: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2.608.420,71 € TVAC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dont 1.919.255,22€ TVAC sont pris en charge par la Commune (voiries) et le solde par l'Association intercommunale pour le démergement et l'épuration (égouttage).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La part communale est subsidiée par la Région Wallonne à hauteur de 925.665,25 € TVAC.</a:t>
            </a:r>
          </a:p>
          <a:p>
            <a:pPr algn="l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E6C2464DFF1248A28B971F873393DF" ma:contentTypeVersion="16" ma:contentTypeDescription="Crée un document." ma:contentTypeScope="" ma:versionID="9788ab9e2361795f93f700e29612ffc3">
  <xsd:schema xmlns:xsd="http://www.w3.org/2001/XMLSchema" xmlns:xs="http://www.w3.org/2001/XMLSchema" xmlns:p="http://schemas.microsoft.com/office/2006/metadata/properties" xmlns:ns2="63ace509-6461-4a22-abae-ade124c370af" xmlns:ns3="305ca43b-f5a5-4a23-bd78-75e7c0620eca" targetNamespace="http://schemas.microsoft.com/office/2006/metadata/properties" ma:root="true" ma:fieldsID="967b53bcc7de8c16236f359baaa17bb7" ns2:_="" ns3:_="">
    <xsd:import namespace="63ace509-6461-4a22-abae-ade124c370af"/>
    <xsd:import namespace="305ca43b-f5a5-4a23-bd78-75e7c0620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ace509-6461-4a22-abae-ade124c370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3284bf62-6a83-4560-a046-81e0f48850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5ca43b-f5a5-4a23-bd78-75e7c0620ec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02a15d6-ba05-480f-aa3d-409d1254219c}" ma:internalName="TaxCatchAll" ma:showField="CatchAllData" ma:web="305ca43b-f5a5-4a23-bd78-75e7c0620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ace509-6461-4a22-abae-ade124c370af">
      <Terms xmlns="http://schemas.microsoft.com/office/infopath/2007/PartnerControls"/>
    </lcf76f155ced4ddcb4097134ff3c332f>
    <TaxCatchAll xmlns="305ca43b-f5a5-4a23-bd78-75e7c0620eca" xsi:nil="true"/>
  </documentManagement>
</p:properties>
</file>

<file path=customXml/itemProps1.xml><?xml version="1.0" encoding="utf-8"?>
<ds:datastoreItem xmlns:ds="http://schemas.openxmlformats.org/officeDocument/2006/customXml" ds:itemID="{AF5C5F18-623D-44EA-89CD-008752683ED4}"/>
</file>

<file path=customXml/itemProps2.xml><?xml version="1.0" encoding="utf-8"?>
<ds:datastoreItem xmlns:ds="http://schemas.openxmlformats.org/officeDocument/2006/customXml" ds:itemID="{271525A3-F7AC-4FD3-B196-B6C7CB368DE5}"/>
</file>

<file path=customXml/itemProps3.xml><?xml version="1.0" encoding="utf-8"?>
<ds:datastoreItem xmlns:ds="http://schemas.openxmlformats.org/officeDocument/2006/customXml" ds:itemID="{4B4E2240-36E0-4948-8EAB-AFAD7CBC492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PIC-PIMACI 2022-2024</dc:title>
  <cp:revision>1</cp:revision>
  <dcterms:created xsi:type="dcterms:W3CDTF">2006-08-16T00:00:00Z</dcterms:created>
  <dcterms:modified xsi:type="dcterms:W3CDTF">2011-08-01T06:04:30Z</dcterms:modified>
  <dc:identifier>DAG6oqXAIvE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0x01010028E6C2464DFF1248A28B971F873393DF</vt:lpwstr>
  </property>
</Properties>
</file>